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7" r:id="rId2"/>
    <p:sldId id="320" r:id="rId3"/>
    <p:sldId id="321" r:id="rId4"/>
    <p:sldId id="322" r:id="rId5"/>
    <p:sldId id="323" r:id="rId6"/>
    <p:sldId id="325" r:id="rId7"/>
    <p:sldId id="339" r:id="rId8"/>
    <p:sldId id="327" r:id="rId9"/>
    <p:sldId id="328" r:id="rId10"/>
    <p:sldId id="329" r:id="rId11"/>
    <p:sldId id="330" r:id="rId12"/>
    <p:sldId id="331" r:id="rId13"/>
    <p:sldId id="334" r:id="rId14"/>
    <p:sldId id="335" r:id="rId15"/>
    <p:sldId id="289" r:id="rId16"/>
    <p:sldId id="298" r:id="rId17"/>
  </p:sldIdLst>
  <p:sldSz cx="9144000" cy="6858000" type="screen4x3"/>
  <p:notesSz cx="6858000" cy="9947275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717"/>
    <a:srgbClr val="FFFFFF"/>
    <a:srgbClr val="FF3399"/>
    <a:srgbClr val="FF66FF"/>
    <a:srgbClr val="CC00FF"/>
    <a:srgbClr val="008000"/>
    <a:srgbClr val="FFFF66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3730" autoAdjust="0"/>
  </p:normalViewPr>
  <p:slideViewPr>
    <p:cSldViewPr>
      <p:cViewPr varScale="1">
        <p:scale>
          <a:sx n="90" d="100"/>
          <a:sy n="90" d="100"/>
        </p:scale>
        <p:origin x="-14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554"/>
            <a:ext cx="297169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9448554"/>
            <a:ext cx="2971697" cy="49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10BFA7D-C342-4C76-BC10-B16800504B0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9982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6555-3534-4729-8713-627239648AC4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0FA0-DEBF-450D-B823-FCF2060E439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1517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0FA0-DEBF-450D-B823-FCF2060E4391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5967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64 w 5184"/>
                  <a:gd name="T3" fmla="*/ 3159 h 3159"/>
                  <a:gd name="T4" fmla="*/ 526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6 w 556"/>
                  <a:gd name="T5" fmla="*/ 3159 h 3159"/>
                  <a:gd name="T6" fmla="*/ 56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6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6 w 251"/>
                <a:gd name="T7" fmla="*/ 12 h 12"/>
                <a:gd name="T8" fmla="*/ 256 w 251"/>
                <a:gd name="T9" fmla="*/ 0 h 12"/>
                <a:gd name="T10" fmla="*/ 256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344 w 251"/>
                <a:gd name="T5" fmla="*/ 12 h 12"/>
                <a:gd name="T6" fmla="*/ 134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61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FE4E-7ABE-4E2C-B4DA-6D1B8D3C467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4AB3-2FD6-45E3-A448-B597D7B1690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D912-78DF-4B27-AB8C-782DD12D967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CE7A3-78F5-4AA3-A43D-5B5669406E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DFC9-C273-4CE6-A87B-B46CD3A6B77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3297-42F9-4423-A3FC-1BF64F3960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3DE5-9B53-4214-8934-567D23CF9F7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85183-555F-41F0-9427-B7B2D4C7A5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0F621-0C90-40C5-B269-9C95F27E885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8FBE8-4661-4105-9ADA-6107E63A8E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CECDB-3371-4472-90C5-010E4E2E254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935FE-F406-4D8E-BB2E-98A4CB8C818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9494-29A7-4A03-A2BE-26DF504A34C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2600-AC8E-4C71-ACE0-0C8F432502D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64 w 5184"/>
                <a:gd name="T3" fmla="*/ 3159 h 3159"/>
                <a:gd name="T4" fmla="*/ 526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6 w 556"/>
                <a:gd name="T5" fmla="*/ 3159 h 3159"/>
                <a:gd name="T6" fmla="*/ 56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9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99 w 4724"/>
                  <a:gd name="T7" fmla="*/ 12 h 12"/>
                  <a:gd name="T8" fmla="*/ 4799 w 4724"/>
                  <a:gd name="T9" fmla="*/ 0 h 12"/>
                  <a:gd name="T10" fmla="*/ 479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344 w 251"/>
                  <a:gd name="T5" fmla="*/ 12 h 12"/>
                  <a:gd name="T6" fmla="*/ 134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6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6 w 251"/>
                  <a:gd name="T7" fmla="*/ 12 h 12"/>
                  <a:gd name="T8" fmla="*/ 256 w 251"/>
                  <a:gd name="T9" fmla="*/ 0 h 12"/>
                  <a:gd name="T10" fmla="*/ 256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51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4EFCF57-CB8A-49D4-80D8-9701AA1BEAE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928670"/>
            <a:ext cx="8715404" cy="1285885"/>
          </a:xfrm>
        </p:spPr>
        <p:txBody>
          <a:bodyPr/>
          <a:lstStyle/>
          <a:p>
            <a:pPr algn="ctr" eaLnBrk="1" hangingPunct="1"/>
            <a:r>
              <a:rPr lang="th-TH" sz="3200" dirty="0" smtClean="0">
                <a:solidFill>
                  <a:srgbClr val="FFFF00"/>
                </a:solidFill>
                <a:effectLst/>
                <a:cs typeface="Tahoma" pitchFamily="34" charset="0"/>
              </a:rPr>
              <a:t>การดูแลรักษาผู้ติดเชื้อ</a:t>
            </a:r>
            <a:r>
              <a:rPr lang="th-TH" sz="3200" dirty="0" err="1" smtClean="0">
                <a:solidFill>
                  <a:srgbClr val="FFFF00"/>
                </a:solidFill>
                <a:effectLst/>
                <a:cs typeface="Tahoma" pitchFamily="34" charset="0"/>
              </a:rPr>
              <a:t>เอช</a:t>
            </a:r>
            <a:r>
              <a:rPr lang="th-TH" sz="3200" dirty="0" smtClean="0">
                <a:solidFill>
                  <a:srgbClr val="FFFF00"/>
                </a:solidFill>
                <a:effectLst/>
                <a:cs typeface="Tahoma" pitchFamily="34" charset="0"/>
              </a:rPr>
              <a:t>ไอวีที่ป่วยเป็นวัณโรค</a:t>
            </a:r>
            <a:endParaRPr lang="th-TH" sz="3200" dirty="0" smtClean="0">
              <a:solidFill>
                <a:srgbClr val="FFFFFF"/>
              </a:solidFill>
              <a:effectLst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3714752"/>
            <a:ext cx="7858180" cy="180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h-TH" sz="3000" b="1" dirty="0" smtClean="0">
                <a:solidFill>
                  <a:srgbClr val="FFFF00"/>
                </a:solidFill>
                <a:effectLst/>
                <a:cs typeface="Tahoma" pitchFamily="34" charset="0"/>
              </a:rPr>
              <a:t>โดย   บัวบาน   อาชาศรัย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3000" b="1" dirty="0" smtClean="0">
                <a:solidFill>
                  <a:srgbClr val="FFFF00"/>
                </a:solidFill>
                <a:effectLst/>
                <a:cs typeface="Tahoma" pitchFamily="34" charset="0"/>
              </a:rPr>
              <a:t>พยาบาลวิชาชีพชำนาญการ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h-TH" sz="3000" b="1" dirty="0" smtClean="0">
                <a:solidFill>
                  <a:srgbClr val="FFFF00"/>
                </a:solidFill>
                <a:effectLst/>
                <a:cs typeface="Tahoma" pitchFamily="34" charset="0"/>
              </a:rPr>
              <a:t> โรงพยาบาลลอง  อำเภอลอง จังหวัดแพร่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3966" y="635795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1</a:t>
            </a: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>
                <a:solidFill>
                  <a:srgbClr val="FFFF00"/>
                </a:solidFill>
                <a:cs typeface="Tahoma" pitchFamily="34" charset="0"/>
              </a:rPr>
              <a:t/>
            </a:r>
            <a:br>
              <a:rPr lang="th-TH" dirty="0" smtClean="0">
                <a:solidFill>
                  <a:srgbClr val="FFFF00"/>
                </a:solidFill>
                <a:cs typeface="Tahoma" pitchFamily="34" charset="0"/>
              </a:rPr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5750465"/>
              </p:ext>
            </p:extLst>
          </p:nvPr>
        </p:nvGraphicFramePr>
        <p:xfrm>
          <a:off x="0" y="1357298"/>
          <a:ext cx="9144000" cy="523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60"/>
                <a:gridCol w="1000132"/>
                <a:gridCol w="1143008"/>
                <a:gridCol w="1000100"/>
              </a:tblGrid>
              <a:tr h="6191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TB/HIV</a:t>
                      </a:r>
                      <a:endParaRPr lang="th-TH" sz="1400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  <a:p>
                      <a:pPr algn="ctr"/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600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600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6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600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71536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1.จำนวนผู้ป่วยวัณโรคที่ขึ้นทะเบียนการรักษาพบผลเลือด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Positive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ได้รับการตรวจ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 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คิดเป็นร้อยละต่อผู้ป่วย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Positive 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(8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2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2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12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%)</a:t>
                      </a:r>
                      <a:endParaRPr lang="en-US" sz="12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Death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4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dirty="0" smtClean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/1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(100%)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(100%)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46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จำนวนผู้ป่วยวัณโรคและ</a:t>
                      </a:r>
                      <a:r>
                        <a:rPr lang="th-TH" sz="1400" b="1" baseline="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ไอวีได้รับยาต้าน</a:t>
                      </a:r>
                      <a:r>
                        <a:rPr lang="th-TH" sz="1400" b="1" baseline="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ตามเกณฑ์การรักษา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คิดต่อจำนวนผู้ป่วย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Positive 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(8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/1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1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 จำนวนผู้ป่วยวัณโรคและ</a:t>
                      </a:r>
                      <a:r>
                        <a:rPr lang="th-TH" sz="1400" b="1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ไอวีได้รับยาป้องกันโรคแทรกซ้อนตามเกณฑ์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คิดต่อผู้ป่วย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ตามเกณฑ์ที่จะต้องรับยา 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OI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(8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/1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100%)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14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ผู้ป่วยวัณโรคและ</a:t>
                      </a:r>
                      <a:r>
                        <a:rPr lang="th-TH" sz="1400" b="1" kern="120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400" b="1" kern="12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ไอวีได้รับยาต้าน</a:t>
                      </a:r>
                      <a:r>
                        <a:rPr lang="th-TH" sz="1400" b="1" kern="120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lang="th-TH" sz="1400" b="1" kern="120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</a:t>
                      </a:r>
                      <a:r>
                        <a:rPr lang="th-TH" sz="1400" b="1" kern="12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2-8 สัปดาห์ ตามเกณฑ์ประเทศ(</a:t>
                      </a: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CD4&lt;50 </a:t>
                      </a:r>
                      <a:r>
                        <a:rPr lang="th-TH" sz="1400" b="1" kern="12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2 สัปดาห์,</a:t>
                      </a:r>
                      <a:r>
                        <a:rPr lang="en-US" sz="1400" b="1" kern="12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CD4&gt;50 </a:t>
                      </a:r>
                      <a:r>
                        <a:rPr lang="th-TH" sz="1400" b="1" kern="1200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ภายใน 2-8 สัปดาห์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57.14%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4/7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th-TH" sz="1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โรคร่วมจิตเวช</a:t>
                      </a:r>
                      <a:endParaRPr lang="th-TH" sz="1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40 %</a:t>
                      </a:r>
                      <a:endParaRPr lang="en-US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2/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5)</a:t>
                      </a:r>
                      <a:endParaRPr lang="th-TH" sz="14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77796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 จำนวนผู้ป่วยวัณโรคและ</a:t>
                      </a:r>
                      <a:r>
                        <a:rPr lang="th-TH" sz="1400" b="1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 เสียชีวิตในปีที่ประเมิน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7779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400" b="1" baseline="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ค่ามัธย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ฐานระยะเวลาในการเริ่มยาต้าน</a:t>
                      </a:r>
                      <a:r>
                        <a:rPr lang="th-TH" sz="1400" b="1" baseline="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ไวรัส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 time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(วัน)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87 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 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</a:t>
                      </a:r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วัน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11385">
                <a:tc>
                  <a:txBody>
                    <a:bodyPr/>
                    <a:lstStyle/>
                    <a:p>
                      <a:r>
                        <a:rPr lang="th-TH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Median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CD4 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ของผู้ป่วยวัณโรคและ</a:t>
                      </a:r>
                      <a:r>
                        <a:rPr lang="th-TH" sz="1400" b="1" baseline="0" dirty="0" err="1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400" b="1" baseline="0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156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85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</a:t>
                      </a:r>
                      <a:endParaRPr lang="th-TH" sz="14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4439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14" cy="1431925"/>
          </a:xfrm>
        </p:spPr>
        <p:txBody>
          <a:bodyPr/>
          <a:lstStyle/>
          <a:p>
            <a:r>
              <a:rPr lang="th-TH" sz="3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กระบวนการพัฒนาเพื่อให้ได้มาซึ่งคุณภาพ </a:t>
            </a:r>
            <a:endParaRPr lang="th-TH" sz="32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928662" y="1714488"/>
            <a:ext cx="7543800" cy="4257676"/>
          </a:xfrm>
        </p:spPr>
        <p:txBody>
          <a:bodyPr/>
          <a:lstStyle/>
          <a:p>
            <a:pPr>
              <a:defRPr/>
            </a:pPr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</a:t>
            </a:r>
            <a:r>
              <a:rPr lang="th-TH" sz="1800" b="1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ทีมสห</a:t>
            </a:r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สาขาวิชาชีพ (</a:t>
            </a:r>
            <a:r>
              <a:rPr lang="en-US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PCT</a:t>
            </a:r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Team </a:t>
            </a:r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18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>
              <a:buNone/>
              <a:defRPr/>
            </a:pPr>
            <a:r>
              <a:rPr lang="th-TH" sz="1800" b="1" dirty="0" smtClean="0">
                <a:latin typeface="Calibri" pitchFamily="34" charset="0"/>
              </a:rPr>
              <a:t>	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จัดทำแนวทางการดูแลผู้ป่วยวัณโรคและเอดส์แบบ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การร่วมกัน </a:t>
            </a:r>
          </a:p>
          <a:p>
            <a:pPr>
              <a:buNone/>
              <a:defRPr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* พัฒนาระบบบริการในคลินิกและการส่งต่อ สื่อสาร ข้อมูลของทั้ง 2 คลินิก</a:t>
            </a: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บริการแบบ</a:t>
            </a:r>
            <a:r>
              <a:rPr lang="en-US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Semi One Stop Service </a:t>
            </a:r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แยกจากพื้นที่ส่วนอื่น</a:t>
            </a:r>
          </a:p>
          <a:p>
            <a:pPr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คลินิกวัณโรคเปิดบริการทุก อังคารที่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4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ของทุกเดือน </a:t>
            </a:r>
          </a:p>
          <a:p>
            <a:pPr>
              <a:buNone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* คลินิก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ARV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เปิดบริการทุกวันศุกร์ของทุกสัปดาห์</a:t>
            </a:r>
          </a:p>
          <a:p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err="1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บูรณา</a:t>
            </a:r>
            <a:r>
              <a:rPr lang="th-TH" sz="1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การการดูแลรักษาผู้ป่วย </a:t>
            </a:r>
            <a:r>
              <a:rPr lang="en-US" sz="1800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TB / HIV</a:t>
            </a:r>
          </a:p>
          <a:p>
            <a:pPr>
              <a:buNone/>
            </a:pPr>
            <a:r>
              <a:rPr lang="th-TH" sz="1800" b="1" dirty="0" smtClean="0">
                <a:ea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ea typeface="Tahoma" pitchFamily="34" charset="0"/>
                <a:cs typeface="Tahoma" pitchFamily="34" charset="0"/>
              </a:rPr>
              <a:t>* ผู้ป่วยวัณโรคทุกรายได้รับการให้คำปรึกษา 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VCT </a:t>
            </a:r>
            <a:r>
              <a:rPr lang="th-TH" sz="1600" b="1" dirty="0" smtClean="0">
                <a:ea typeface="Tahoma" pitchFamily="34" charset="0"/>
                <a:cs typeface="Tahoma" pitchFamily="34" charset="0"/>
              </a:rPr>
              <a:t>และเจาะเลือดหาเชื้อ </a:t>
            </a:r>
            <a:r>
              <a:rPr lang="en-US" sz="1600" b="1" dirty="0" smtClean="0">
                <a:ea typeface="Tahoma" pitchFamily="34" charset="0"/>
                <a:cs typeface="Tahoma" pitchFamily="34" charset="0"/>
              </a:rPr>
              <a:t>HIV</a:t>
            </a:r>
          </a:p>
          <a:p>
            <a:pPr>
              <a:buNone/>
            </a:pPr>
            <a:r>
              <a:rPr lang="en-US" sz="1600" b="1" dirty="0" smtClean="0">
                <a:ea typeface="Tahoma" pitchFamily="34" charset="0"/>
                <a:cs typeface="Tahoma" pitchFamily="34" charset="0"/>
              </a:rPr>
              <a:t>	*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ผู้ป่วยวัณโรคที่ติดเชื้อ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ไอวีประสาน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 Clinic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ให้คำปรึกษาเรื่อง การทานยา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ARV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ขึ้นทะเบียน ส่งตรวจ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CD4</a:t>
            </a:r>
          </a:p>
          <a:p>
            <a:pPr>
              <a:buNone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*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ผู้ติดเชื้อ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ไอวี/ ผู้ป่วยเอดส์ ทุกรายได้รับการตรวจคัดกรองวัณโรคอย่างน้อย2ครั้ง / ปี เมื่อพบผู้ติดเชื้อ</a:t>
            </a:r>
            <a:r>
              <a:rPr lang="th-TH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ไอวี/ ผู้ป่วยเอดส์ ป่วยเป็นวัณโรคส่งต่องานผู้ป่วยในเพื่อรับนอนโรงพยาบาล 7 วันและเข้าคลินิกวัณโรค</a:t>
            </a:r>
          </a:p>
          <a:p>
            <a:pPr>
              <a:buNone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* ผู้ป่วย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TB c HIV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ทุกรายต้องรักษาวัณโรคให้ครบหรือหาย จึง ย้ายเข้าสู่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ARV Clinic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เพื่อการดูแลต่อเนื่องต่อไป</a:t>
            </a:r>
            <a:endParaRPr lang="th-TH" sz="1600" dirty="0" smtClean="0"/>
          </a:p>
          <a:p>
            <a:pPr>
              <a:buNone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8662" y="378619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	</a:t>
            </a:r>
            <a:endParaRPr lang="th-TH" sz="600" b="1" dirty="0" smtClean="0">
              <a:solidFill>
                <a:srgbClr val="FFFF00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99592" y="1844824"/>
            <a:ext cx="7543800" cy="4400128"/>
          </a:xfrm>
        </p:spPr>
        <p:txBody>
          <a:bodyPr/>
          <a:lstStyle/>
          <a:p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การบริหารยา</a:t>
            </a:r>
          </a:p>
          <a:p>
            <a:pPr>
              <a:buNone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*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TB clinic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มีการจัดยาแบบ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Unit  dose</a:t>
            </a:r>
          </a:p>
          <a:p>
            <a:pPr>
              <a:buNone/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* ARV clinic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มีการนับเม็ดยาก่อนกลับบ้าน</a:t>
            </a:r>
          </a:p>
          <a:p>
            <a:pPr>
              <a:buNone/>
            </a:pPr>
            <a:r>
              <a:rPr lang="th-TH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ผู้รับบริการทั้ง 2 คลินิก จะได้รับการประเมิน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Adherance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โดยเภสัชกรประจำคลินิกทุกราย เพื่อรับประทานยาอย่างครบถ้วน ถูกต้อง และเฝ้าระวัง</a:t>
            </a:r>
            <a:r>
              <a:rPr lang="en-US" sz="1600" b="1" dirty="0">
                <a:latin typeface="Tahoma" pitchFamily="34" charset="0"/>
                <a:cs typeface="Tahoma" pitchFamily="34" charset="0"/>
              </a:rPr>
              <a:t>Drug interaction </a:t>
            </a:r>
            <a:r>
              <a:rPr lang="th-TH" sz="1600" b="1" dirty="0">
                <a:latin typeface="Tahoma" pitchFamily="34" charset="0"/>
                <a:cs typeface="Tahoma" pitchFamily="34" charset="0"/>
              </a:rPr>
              <a:t>และ อาการข้างเคียงที่รุนแรงจากการรักษา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การบริการต่อเนื่อง</a:t>
            </a:r>
          </a:p>
          <a:p>
            <a:pPr>
              <a:buNone/>
            </a:pPr>
            <a:r>
              <a:rPr lang="th-TH" sz="1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เมื่อผู้ป่วย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TB c HIV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จำหน่ายจากการนอนโรงพยาบาลงานผู้ป่วยในส่งข้อมูลการเยี่ยมบ้านให้ศูนย์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Home  Health  Care            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รพ.สต.ในพื้นที่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DOT </a:t>
            </a: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ยา</a:t>
            </a:r>
          </a:p>
          <a:p>
            <a:r>
              <a:rPr lang="th-TH" sz="16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การนัด</a:t>
            </a:r>
            <a:r>
              <a:rPr lang="th-TH" sz="16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ติดตาม</a:t>
            </a:r>
            <a:endParaRPr lang="th-TH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th-TH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* มีระบบนัดติดตามล่วงหน้า ในสมุดประจำตัวผู้ป่วย</a:t>
            </a:r>
          </a:p>
          <a:p>
            <a:pPr>
              <a:buNone/>
            </a:pPr>
            <a:r>
              <a:rPr lang="th-TH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	* ถ้าผู้ป่วยไม่มาตรงตามนัด โทรศัพท์ติดตาม / ประสานเจ้าหน้าที่ประจำพื้นที่</a:t>
            </a:r>
            <a:r>
              <a:rPr lang="en-US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ติดตามให้มารับยาในวันที่นัด</a:t>
            </a:r>
          </a:p>
          <a:p>
            <a:pPr>
              <a:buNone/>
            </a:pPr>
            <a:r>
              <a:rPr lang="th-TH" sz="16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* กรณีผู้ป่วยมีปัญหาซับซ้อน จะออกติดตามเยี่ยมบ้านโดยพยาบาลประจำคลินิกและทีมสุขภาพ</a:t>
            </a:r>
            <a:endParaRPr lang="en-US" sz="1600" b="1" dirty="0" smtClean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  <a:defRPr/>
            </a:pPr>
            <a:endParaRPr lang="th-TH" b="1" dirty="0" smtClean="0">
              <a:latin typeface="Angsana New" pitchFamily="18" charset="-34"/>
            </a:endParaRPr>
          </a:p>
          <a:p>
            <a:pPr>
              <a:buNone/>
              <a:defRPr/>
            </a:pPr>
            <a:endParaRPr lang="th-TH" b="1" dirty="0" smtClean="0">
              <a:latin typeface="Angsana New" pitchFamily="18" charset="-34"/>
            </a:endParaRPr>
          </a:p>
          <a:p>
            <a:endParaRPr lang="th-TH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5414024" y="443711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2724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36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บทเรียนที่ได้รับ</a:t>
            </a:r>
            <a:endParaRPr lang="en-US" sz="36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787208" cy="4209331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การ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ให้บริการผู้ป่วยวัณโรคและผู้ป่วยเอดส์ควรให้การดูแลแบบองค์รวม ครอบคลุม ด้านการรักษาพยาบาล  การป้องกันโรค  การส่งเสริมสุขภาพและการฟื้นฟูสภาพ รวมถึงคนใน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ครอบครัว	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900" b="1" dirty="0">
              <a:latin typeface="Tahoma" pitchFamily="34" charset="0"/>
              <a:cs typeface="Tahoma" pitchFamily="34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การบูร</a:t>
            </a:r>
            <a:r>
              <a:rPr lang="th-TH" sz="2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ณา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การทำงานโรคเอดส์และวัณโรค จะทำให้สามารถค้นพบผู้ป่วยโรคเอดส์และวัณโรคได้ เร็วขึ้น   จะช่วยลดอัตราการตายและลดการแพร่เชื้อโรค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th-TH" sz="900" b="1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400" b="1" dirty="0">
                <a:latin typeface="Tahoma" pitchFamily="34" charset="0"/>
                <a:cs typeface="Tahoma" pitchFamily="34" charset="0"/>
              </a:rPr>
              <a:t>การเริ่มยารักษาวัณโรค  ยาต้าน</a:t>
            </a:r>
            <a:r>
              <a:rPr lang="th-TH" sz="2400" b="1" dirty="0" err="1">
                <a:latin typeface="Tahoma" pitchFamily="34" charset="0"/>
                <a:cs typeface="Tahoma" pitchFamily="34" charset="0"/>
              </a:rPr>
              <a:t>ไวรัส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 และยาป้องกันโรคติดเชื้อฉวยโอกาสในระยะเวลาที่ใกล้กันมาก ๆ หากผู้ป่วยมีอาการแพ้ยา  อาจมีความยุ่งยากในการพิจารณาว่าแพ้ยาชนิด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ใดและทำให้ผู้ป่วยขาดกำลังใจที่จะทานยา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ประเด็นการพัฒนาต่อเนื่อง</a:t>
            </a: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40768"/>
            <a:ext cx="8013576" cy="52117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พัฒนา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ความรู้ทางวิชาการแก่บุคลากรอย่างสม่ำเสมอ เพื่อการดูแลผู้ป่วยอย่าง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มีคุณภาพ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เนื่องจากผู้ป่วยเอดส์และวัณโรคมีโอกาสได้รับ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ผลข้างเคียงจาก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ยาและมีโอกาสดื้อยา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สูง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1300" b="1" dirty="0" smtClean="0">
              <a:latin typeface="Tahoma" pitchFamily="34" charset="0"/>
              <a:cs typeface="Tahoma" pitchFamily="34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ส่งเสริมความรู้เรื่องโรคเอดส์/วัณโรค ให้กับสถานบริการและในชุมชน โรงเรียน เพื่อให้ผู้ที่มีความเสี่ยงได้เข้ามารับการคัดกรองและรับการรักษาได้รวดเร็ว    </a:t>
            </a:r>
            <a:endParaRPr lang="th-TH" b="1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h-TH" sz="1300" b="1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พัฒนา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ระบบการส่งต่อ การป้องกันแพร่กระจายเชื้อวัณโรคสู่เจ้าหน้าที่ และผู้รับบริการอื่นระหว่างการส่งต่อรักษา การรักษาให้รวดเร็ว ครบถ้วนและมี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ประสิทธิภาพ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1300" b="1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ประสาน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การติดตามหลังการรักษา เช่น การเยี่ยมบ้าน /  การกำกับการรับประทานยา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โดยเป็น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พี่เลี้ยง (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DOT) / 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การติดตามผู้ป่วยที่ไม่มาทำการรักษาตามนัดให้มารับยา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ต่อเนื่องไม่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ขาด</a:t>
            </a:r>
            <a:r>
              <a:rPr lang="th-TH" b="1" dirty="0" smtClean="0">
                <a:latin typeface="Tahoma" pitchFamily="34" charset="0"/>
                <a:cs typeface="Tahoma" pitchFamily="34" charset="0"/>
              </a:rPr>
              <a:t>ยา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1300" b="1" dirty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เพิ่ม</a:t>
            </a:r>
            <a:r>
              <a:rPr lang="th-TH" b="1" dirty="0">
                <a:latin typeface="Tahoma" pitchFamily="34" charset="0"/>
                <a:cs typeface="Tahoma" pitchFamily="34" charset="0"/>
              </a:rPr>
              <a:t>การ คัดกรองผู้ป่วยวัณโรคปอดพบเชื้อกลุ่มเสี่ยงให้ครอบคลุม ทั้งในสถานบริการ   และในชุมชน โดยเน้นนโยบายเชิงรุก  โดยผ่านเครือข่ายสุขภาพชุมชน  ได้แก่เจ้าหน้าที่รพ.สต. อาสาสมัครสาธารณสุขหมู่บ้าน  และแกนนำสุขภาพ โดยร่วมกับกิจกรรมในชุมชน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1"/>
            <a:ext cx="7543800" cy="1123936"/>
          </a:xfrm>
        </p:spPr>
        <p:txBody>
          <a:bodyPr/>
          <a:lstStyle/>
          <a:p>
            <a:pPr algn="ctr" eaLnBrk="1" hangingPunct="1">
              <a:defRPr/>
            </a:pPr>
            <a:r>
              <a:rPr lang="th-TH" sz="4000" dirty="0" smtClean="0">
                <a:solidFill>
                  <a:srgbClr val="FFFF00"/>
                </a:solidFill>
                <a:cs typeface="Tahoma" pitchFamily="34" charset="0"/>
              </a:rPr>
              <a:t>ภาพกิจกรรม</a:t>
            </a:r>
          </a:p>
        </p:txBody>
      </p:sp>
      <p:pic>
        <p:nvPicPr>
          <p:cNvPr id="10243" name="Picture 6" descr="DSCF00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6" y="1785926"/>
            <a:ext cx="3695700" cy="2239957"/>
          </a:xfrm>
          <a:effectLst>
            <a:softEdge rad="112500"/>
          </a:effec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928662" y="1428736"/>
            <a:ext cx="47371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h-TH" b="1" dirty="0">
                <a:cs typeface="Tahoma" pitchFamily="34" charset="0"/>
              </a:rPr>
              <a:t>ทีมสุขภาพประชุมวิเคราะห์</a:t>
            </a:r>
            <a:r>
              <a:rPr lang="th-TH" b="1" dirty="0" smtClean="0">
                <a:cs typeface="Tahoma" pitchFamily="34" charset="0"/>
              </a:rPr>
              <a:t>ข้อมูลและวางแผน</a:t>
            </a:r>
            <a:endParaRPr lang="en-US" dirty="0"/>
          </a:p>
        </p:txBody>
      </p:sp>
      <p:pic>
        <p:nvPicPr>
          <p:cNvPr id="10245" name="Picture 8" descr="DSC045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28662" y="1785926"/>
            <a:ext cx="3695700" cy="2238370"/>
          </a:xfrm>
          <a:effectLst>
            <a:softEdge rad="112500"/>
          </a:effectLst>
        </p:spPr>
      </p:pic>
      <p:pic>
        <p:nvPicPr>
          <p:cNvPr id="6" name="Picture 11" descr="DSCF02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143380"/>
            <a:ext cx="3671888" cy="230980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/>
        </p:spPr>
      </p:pic>
      <p:pic>
        <p:nvPicPr>
          <p:cNvPr id="7" name="Picture 10" descr="DSCF04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72066" y="4143380"/>
            <a:ext cx="3643338" cy="2266951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271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71538" y="428604"/>
            <a:ext cx="7543800" cy="766763"/>
          </a:xfrm>
        </p:spPr>
        <p:txBody>
          <a:bodyPr/>
          <a:lstStyle/>
          <a:p>
            <a:pPr algn="ctr">
              <a:defRPr/>
            </a:pPr>
            <a:r>
              <a:rPr lang="th-TH" sz="4000" dirty="0">
                <a:solidFill>
                  <a:srgbClr val="FFFF00"/>
                </a:solidFill>
                <a:cs typeface="Tahoma" pitchFamily="34" charset="0"/>
              </a:rPr>
              <a:t>ภาพกิจกรรม</a:t>
            </a:r>
            <a:endParaRPr lang="th-TH" sz="4000" dirty="0">
              <a:solidFill>
                <a:srgbClr val="FFFF00"/>
              </a:solidFill>
            </a:endParaRP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928662" y="1428736"/>
            <a:ext cx="34290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cs typeface="Tahoma" pitchFamily="34" charset="0"/>
              </a:rPr>
              <a:t>ออก</a:t>
            </a:r>
            <a:r>
              <a:rPr lang="th-TH" b="1" dirty="0" smtClean="0">
                <a:solidFill>
                  <a:srgbClr val="FFFFFF"/>
                </a:solidFill>
                <a:cs typeface="Tahoma" pitchFamily="34" charset="0"/>
              </a:rPr>
              <a:t>ติดตามเยี่ยมผู้ป่วยที่บ้าน</a:t>
            </a:r>
            <a:endParaRPr lang="th-TH" b="1" dirty="0">
              <a:solidFill>
                <a:srgbClr val="FFFFFF"/>
              </a:solidFill>
            </a:endParaRPr>
          </a:p>
        </p:txBody>
      </p:sp>
      <p:pic>
        <p:nvPicPr>
          <p:cNvPr id="39939" name="Picture 3" descr="F:\DCIM\101MSDCF\DSC055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7" y="4114800"/>
            <a:ext cx="3571901" cy="2266528"/>
          </a:xfrm>
          <a:effectLst>
            <a:softEdge rad="112500"/>
          </a:effectLst>
        </p:spPr>
      </p:pic>
      <p:pic>
        <p:nvPicPr>
          <p:cNvPr id="16392" name="Picture 8" descr="G:\DCIM\101MSDCF\DSC0601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28662" y="4149080"/>
            <a:ext cx="3643338" cy="2232248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DSCF01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24" y="1798638"/>
            <a:ext cx="3732441" cy="2163762"/>
          </a:xfrm>
          <a:effectLst>
            <a:softEdge rad="112500"/>
          </a:effectLst>
        </p:spPr>
      </p:pic>
      <p:pic>
        <p:nvPicPr>
          <p:cNvPr id="16394" name="Picture 10" descr="G:\DCIM\101MSDCF\DSC055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5110" y="1785926"/>
            <a:ext cx="3515280" cy="2176474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8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052497"/>
          </a:xfrm>
          <a:ln>
            <a:noFill/>
          </a:ln>
        </p:spPr>
        <p:txBody>
          <a:bodyPr/>
          <a:lstStyle/>
          <a:p>
            <a:pPr algn="ctr"/>
            <a:r>
              <a:rPr lang="th-TH" dirty="0" smtClean="0">
                <a:solidFill>
                  <a:srgbClr val="FFFF00"/>
                </a:solidFill>
                <a:effectLst/>
                <a:cs typeface="Tahoma" pitchFamily="34" charset="0"/>
              </a:rPr>
              <a:t>แผนที่อำเภอลอง </a:t>
            </a:r>
            <a:endParaRPr lang="th-TH" dirty="0">
              <a:solidFill>
                <a:schemeClr val="tx1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857364"/>
            <a:ext cx="4071966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857628"/>
            <a:ext cx="3000396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ลูกศรโค้งลง 5"/>
          <p:cNvSpPr/>
          <p:nvPr/>
        </p:nvSpPr>
        <p:spPr>
          <a:xfrm rot="2034896">
            <a:off x="1795570" y="2540090"/>
            <a:ext cx="2356992" cy="753288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80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857628"/>
            <a:ext cx="2928958" cy="288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3"/>
          <p:cNvSpPr>
            <a:spLocks noChangeArrowheads="1"/>
          </p:cNvSpPr>
          <p:nvPr/>
        </p:nvSpPr>
        <p:spPr bwMode="auto">
          <a:xfrm>
            <a:off x="4929190" y="2143116"/>
            <a:ext cx="42148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1600" b="1" dirty="0">
                <a:ea typeface="Tahoma" pitchFamily="34" charset="0"/>
                <a:cs typeface="Tahoma" pitchFamily="34" charset="0"/>
              </a:rPr>
              <a:t>โรงพยาบาลลอง ตั้งอยู่บนทางหลวงหมายเลข </a:t>
            </a:r>
            <a:r>
              <a:rPr lang="en-US" sz="1600" b="1" dirty="0">
                <a:ea typeface="Tahoma" pitchFamily="34" charset="0"/>
                <a:cs typeface="Tahoma" pitchFamily="34" charset="0"/>
              </a:rPr>
              <a:t>1023 </a:t>
            </a:r>
            <a:r>
              <a:rPr lang="th-TH" sz="1600" b="1" dirty="0">
                <a:ea typeface="Tahoma" pitchFamily="34" charset="0"/>
                <a:cs typeface="Tahoma" pitchFamily="34" charset="0"/>
              </a:rPr>
              <a:t>ระหว่างอำเภอลอง–อำเภอเมืองแพร่ ระยะทางจากโรงพยาบาลลองถึงโรงพยาบาลแพร่ประมาณ </a:t>
            </a:r>
            <a:r>
              <a:rPr lang="en-US" sz="1600" b="1" dirty="0">
                <a:ea typeface="Tahoma" pitchFamily="34" charset="0"/>
                <a:cs typeface="Tahoma" pitchFamily="34" charset="0"/>
              </a:rPr>
              <a:t>40 </a:t>
            </a:r>
            <a:r>
              <a:rPr lang="th-TH" sz="1600" b="1" dirty="0">
                <a:ea typeface="Tahoma" pitchFamily="34" charset="0"/>
                <a:cs typeface="Tahoma" pitchFamily="34" charset="0"/>
              </a:rPr>
              <a:t>กิโลเมตร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5728"/>
            <a:ext cx="7543800" cy="1214447"/>
          </a:xfrm>
        </p:spPr>
        <p:txBody>
          <a:bodyPr/>
          <a:lstStyle/>
          <a:p>
            <a:pPr algn="ctr"/>
            <a:r>
              <a:rPr lang="th-TH" sz="3600" dirty="0" smtClean="0">
                <a:solidFill>
                  <a:srgbClr val="FFFF00"/>
                </a:solidFill>
                <a:effectLst/>
                <a:cs typeface="Tahoma" pitchFamily="34" charset="0"/>
              </a:rPr>
              <a:t/>
            </a:r>
            <a:br>
              <a:rPr lang="th-TH" sz="3600" dirty="0" smtClean="0">
                <a:solidFill>
                  <a:srgbClr val="FFFF00"/>
                </a:solidFill>
                <a:effectLst/>
                <a:cs typeface="Tahoma" pitchFamily="34" charset="0"/>
              </a:rPr>
            </a:br>
            <a:r>
              <a:rPr lang="th-TH" sz="3600" dirty="0" smtClean="0">
                <a:solidFill>
                  <a:srgbClr val="FFFF00"/>
                </a:solidFill>
                <a:effectLst/>
                <a:cs typeface="Tahoma" pitchFamily="34" charset="0"/>
              </a:rPr>
              <a:t>ประชากรในเขตพื้นที่รับผิดชอบ</a:t>
            </a:r>
            <a:r>
              <a:rPr lang="th-TH" sz="36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dirty="0">
              <a:solidFill>
                <a:srgbClr val="FFFF00"/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ตัวยึดเนื้อหา 5"/>
          <p:cNvGraphicFramePr>
            <a:graphicFrameLocks noGrp="1"/>
          </p:cNvGraphicFramePr>
          <p:nvPr>
            <p:ph sz="half" idx="2"/>
          </p:nvPr>
        </p:nvGraphicFramePr>
        <p:xfrm>
          <a:off x="857224" y="1857365"/>
          <a:ext cx="4429156" cy="468821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032849"/>
                <a:gridCol w="918061"/>
                <a:gridCol w="1478246"/>
              </a:tblGrid>
              <a:tr h="451407">
                <a:tc>
                  <a:txBody>
                    <a:bodyPr/>
                    <a:lstStyle/>
                    <a:p>
                      <a:pPr algn="l"/>
                      <a:r>
                        <a:rPr kumimoji="0" lang="th-TH" sz="2000" kern="1200" baseline="0" dirty="0" smtClean="0">
                          <a:latin typeface="+mn-lt"/>
                          <a:cs typeface="Browallia New" pitchFamily="34" charset="-34"/>
                        </a:rPr>
                        <a:t>      </a:t>
                      </a:r>
                      <a:r>
                        <a:rPr kumimoji="0" lang="th-TH" sz="2000" kern="1200" dirty="0" smtClean="0">
                          <a:latin typeface="+mn-lt"/>
                          <a:cs typeface="Browallia New" pitchFamily="34" charset="-34"/>
                        </a:rPr>
                        <a:t>เขตการปกครอง</a:t>
                      </a:r>
                      <a:endParaRPr lang="th-TH" sz="2000" dirty="0">
                        <a:solidFill>
                          <a:srgbClr val="FFFF00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 smtClean="0">
                          <a:latin typeface="+mn-lt"/>
                          <a:cs typeface="Browallia New" pitchFamily="34" charset="-34"/>
                        </a:rPr>
                        <a:t> 9 </a:t>
                      </a:r>
                      <a:endParaRPr lang="th-TH" sz="1800" b="1" dirty="0">
                        <a:solidFill>
                          <a:srgbClr val="FFFF00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+mn-lt"/>
                          <a:cs typeface="Browallia New" pitchFamily="34" charset="-34"/>
                        </a:rPr>
                        <a:t>ตำบล</a:t>
                      </a:r>
                      <a:endParaRPr lang="th-TH" sz="2000" dirty="0">
                        <a:solidFill>
                          <a:srgbClr val="FFFF00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0" lvl="1" indent="0"/>
                      <a:r>
                        <a:rPr kumimoji="0" lang="th-TH" sz="2000" b="1" kern="1200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หมู่บ้าน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800" b="1" kern="1200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93 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หมู่บ้าน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457200" marR="0" lvl="1" indent="-279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พื้นที่ราบทั่วไป</a:t>
                      </a:r>
                      <a:r>
                        <a:rPr lang="th-TH" sz="2000" b="1" baseline="0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 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90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หมู่บ้าน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457200" marR="0" lvl="1" indent="-279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พื้นที่ชนเผ่า กะเหรี่ยง)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3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หมู่บ้าน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0" marR="0" lvl="1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จำนวนหลังคาเรือน 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 9,226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spc="-50" baseline="0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หลังคาเรือน </a:t>
                      </a:r>
                      <a:endParaRPr lang="th-TH" sz="2000" b="1" spc="-50" baseline="0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เทศบาลตำบล 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6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แห่ง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spc="-50" baseline="0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องค์การบริหารส่วนตำบล</a:t>
                      </a:r>
                      <a:endParaRPr lang="th-TH" sz="2000" b="1" spc="-50" baseline="0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5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แห่ง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0" marR="0" lvl="1" indent="111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ประชากรรวม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0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u="none" strike="noStrike" dirty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55,605</a:t>
                      </a:r>
                      <a:endParaRPr lang="th-TH" sz="1800" b="1" i="0" u="none" strike="noStrike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527" marR="9527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0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คน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B0C5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457200" marR="0" lvl="1" indent="-374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      ประชากรชาย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CC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27,664</a:t>
                      </a: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/>
                          <a:latin typeface="Browallia New" pitchFamily="34" charset="-34"/>
                          <a:ea typeface="+mn-ea"/>
                          <a:cs typeface="Browallia New" pitchFamily="34" charset="-34"/>
                        </a:rPr>
                        <a:t> 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คน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441972">
                <a:tc>
                  <a:txBody>
                    <a:bodyPr/>
                    <a:lstStyle/>
                    <a:p>
                      <a:pPr marL="457200" marR="0" lvl="1" indent="-3746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      ประชากรหญิง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8</a:t>
                      </a:r>
                      <a:r>
                        <a:rPr lang="th-TH" sz="1800" b="1" dirty="0" smtClean="0">
                          <a:solidFill>
                            <a:srgbClr val="00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,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Browallia New" pitchFamily="34" charset="-34"/>
                          <a:cs typeface="Browallia New" pitchFamily="34" charset="-34"/>
                        </a:rPr>
                        <a:t>073</a:t>
                      </a:r>
                      <a:endParaRPr lang="th-TH" sz="1800" b="1" dirty="0">
                        <a:solidFill>
                          <a:srgbClr val="0000CC"/>
                        </a:solidFill>
                        <a:latin typeface="Browallia New" pitchFamily="34" charset="-34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solidFill>
                            <a:srgbClr val="0000CC"/>
                          </a:solidFill>
                          <a:latin typeface="+mn-lt"/>
                          <a:cs typeface="Browallia New" pitchFamily="34" charset="-34"/>
                        </a:rPr>
                        <a:t>คน</a:t>
                      </a:r>
                      <a:endParaRPr lang="th-TH" sz="2000" b="1" dirty="0">
                        <a:solidFill>
                          <a:srgbClr val="0000CC"/>
                        </a:solidFill>
                        <a:latin typeface="+mn-lt"/>
                        <a:cs typeface="Browallia New" pitchFamily="34" charset="-34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5357818" y="1857364"/>
            <a:ext cx="3643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ประชากรส่วนใหญ่ ในอำเภอลอง</a:t>
            </a:r>
          </a:p>
          <a:p>
            <a:r>
              <a:rPr lang="th-TH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อาชีพหลัก </a:t>
            </a:r>
            <a:r>
              <a:rPr lang="th-TH" b="1" dirty="0" smtClean="0">
                <a:ea typeface="Tahoma" pitchFamily="34" charset="0"/>
                <a:cs typeface="Tahoma" pitchFamily="34" charset="0"/>
              </a:rPr>
              <a:t>เกษตรกรรม ทำนา </a:t>
            </a:r>
          </a:p>
          <a:p>
            <a:r>
              <a:rPr lang="th-TH" b="1" dirty="0" smtClean="0">
                <a:ea typeface="Tahoma" pitchFamily="34" charset="0"/>
                <a:cs typeface="Tahoma" pitchFamily="34" charset="0"/>
              </a:rPr>
              <a:t>ทำสวน  ทำไร่ เลี้ยงสัตว์ </a:t>
            </a:r>
          </a:p>
          <a:p>
            <a:r>
              <a:rPr lang="th-TH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อาชีพรอง   </a:t>
            </a:r>
            <a:r>
              <a:rPr lang="th-TH" b="1" dirty="0" smtClean="0">
                <a:ea typeface="Tahoma" pitchFamily="34" charset="0"/>
                <a:cs typeface="Tahoma" pitchFamily="34" charset="0"/>
              </a:rPr>
              <a:t>รับจ้างทั่วไป </a:t>
            </a:r>
          </a:p>
          <a:p>
            <a:r>
              <a:rPr lang="th-TH" b="1" dirty="0" smtClean="0"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อาชีพเสริม </a:t>
            </a:r>
            <a:r>
              <a:rPr lang="th-TH" b="1" dirty="0" smtClean="0">
                <a:ea typeface="Tahoma" pitchFamily="34" charset="0"/>
                <a:cs typeface="Tahoma" pitchFamily="34" charset="0"/>
              </a:rPr>
              <a:t>งานหัตถกรรม ทอผ้าตีนจก   อุตสาหกรรมไม้ไผ่ในการผลิตตะเกียบที่ทำจากไม้ไผ่ </a:t>
            </a:r>
            <a:endParaRPr lang="th-TH" b="1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600" dirty="0" smtClean="0">
                <a:solidFill>
                  <a:srgbClr val="FFFF00"/>
                </a:solidFill>
                <a:effectLst/>
                <a:cs typeface="Tahoma" pitchFamily="34" charset="0"/>
              </a:rPr>
              <a:t>โรงพยาบาลลอง</a:t>
            </a:r>
            <a:endParaRPr lang="th-TH" sz="3600" dirty="0"/>
          </a:p>
        </p:txBody>
      </p:sp>
      <p:pic>
        <p:nvPicPr>
          <p:cNvPr id="5" name="Picture 2" descr="C:\Users\user\Pictures\965800_395969537169717_697479715_o cop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3116"/>
            <a:ext cx="350046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สี่เหลี่ยมผืนผ้ามุมมน 6"/>
          <p:cNvSpPr/>
          <p:nvPr/>
        </p:nvSpPr>
        <p:spPr>
          <a:xfrm>
            <a:off x="3357554" y="4500570"/>
            <a:ext cx="4857784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b="1" dirty="0" smtClean="0">
                <a:solidFill>
                  <a:srgbClr val="000099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b="1" dirty="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</a:t>
            </a:r>
            <a:r>
              <a:rPr lang="th-TH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ครองเตียง (</a:t>
            </a:r>
            <a:r>
              <a:rPr lang="en-US" b="1" dirty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Bed Occupancy Rate)</a:t>
            </a:r>
            <a:endParaRPr lang="th-TH" b="1" dirty="0">
              <a:solidFill>
                <a:schemeClr val="bg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ตัวยึดเนื้อหา 9"/>
          <p:cNvSpPr>
            <a:spLocks noGrp="1"/>
          </p:cNvSpPr>
          <p:nvPr>
            <p:ph sz="half" idx="2"/>
          </p:nvPr>
        </p:nvSpPr>
        <p:spPr>
          <a:xfrm>
            <a:off x="4429124" y="1981200"/>
            <a:ext cx="4181476" cy="2090742"/>
          </a:xfrm>
          <a:effectLst/>
        </p:spPr>
        <p:txBody>
          <a:bodyPr/>
          <a:lstStyle/>
          <a:p>
            <a:pPr algn="ctr">
              <a:defRPr/>
            </a:pPr>
            <a:r>
              <a:rPr lang="th-TH" sz="2400" b="1" dirty="0" smtClean="0">
                <a:ln>
                  <a:solidFill>
                    <a:srgbClr val="0000CC"/>
                  </a:solidFill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โรงพยาบาลชุมชน</a:t>
            </a:r>
            <a:r>
              <a:rPr lang="en-US" sz="2400" b="1" dirty="0" smtClean="0">
                <a:ln>
                  <a:solidFill>
                    <a:srgbClr val="0000CC"/>
                  </a:solidFill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(F2)</a:t>
            </a:r>
            <a:r>
              <a:rPr lang="th-TH" sz="2400" b="1" dirty="0" smtClean="0">
                <a:ln>
                  <a:solidFill>
                    <a:srgbClr val="0000CC"/>
                  </a:solidFill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ขนาด 60 เตียง  </a:t>
            </a:r>
          </a:p>
          <a:p>
            <a:pPr algn="ctr">
              <a:defRPr/>
            </a:pPr>
            <a:r>
              <a:rPr lang="th-TH" sz="2400" b="1" dirty="0" smtClean="0">
                <a:ln>
                  <a:solidFill>
                    <a:srgbClr val="0000CC"/>
                  </a:solidFill>
                </a:ln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ให้บริการจริง  30 เตียง</a:t>
            </a:r>
            <a:endParaRPr lang="th-TH" sz="2400" dirty="0"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มุมมน 9"/>
          <p:cNvSpPr/>
          <p:nvPr/>
        </p:nvSpPr>
        <p:spPr>
          <a:xfrm>
            <a:off x="3357554" y="5072074"/>
            <a:ext cx="4857784" cy="647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คิดจาก 30 เตียง เท่ากับ  </a:t>
            </a:r>
            <a:r>
              <a:rPr lang="en-US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78.01 %</a:t>
            </a:r>
            <a:r>
              <a:rPr lang="th-TH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2" name="สี่เหลี่ยมผืนผ้ามุมมน 8"/>
          <p:cNvSpPr/>
          <p:nvPr/>
        </p:nvSpPr>
        <p:spPr>
          <a:xfrm>
            <a:off x="3357554" y="5715016"/>
            <a:ext cx="4857784" cy="5937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คิดจาก 60 เตียง  เท่ากับ </a:t>
            </a:r>
            <a:r>
              <a:rPr lang="en-US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38.27%</a:t>
            </a:r>
            <a:r>
              <a:rPr lang="th-TH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 txBox="1">
            <a:spLocks noGrp="1"/>
          </p:cNvSpPr>
          <p:nvPr>
            <p:ph type="title" idx="4294967295"/>
          </p:nvPr>
        </p:nvSpPr>
        <p:spPr>
          <a:xfrm>
            <a:off x="857224" y="1071546"/>
            <a:ext cx="8001056" cy="6477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0099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จำนวนบุคลากรทั้งหมด 180  คน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857224" y="1857364"/>
          <a:ext cx="8001057" cy="167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895"/>
                <a:gridCol w="1815366"/>
                <a:gridCol w="1860969"/>
                <a:gridCol w="1207739"/>
                <a:gridCol w="1436088"/>
              </a:tblGrid>
              <a:tr h="5182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จำแนกตามระดับการบริหาร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จำแนกตามลักษณะงาน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solidFill>
                          <a:srgbClr val="000099"/>
                        </a:solidFill>
                        <a:effectLst/>
                        <a:latin typeface="TH SarabunPSK" pitchFamily="34" charset="-34"/>
                        <a:ea typeface="Times New Roman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4572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ผู้บริหารระดับสูง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ผู้บริหารระดับกลาง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ระดับต้น+ปฏิบัติงาน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ด้านคลินิก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ด้านสนับสนุน</a:t>
                      </a:r>
                      <a:endParaRPr lang="en-US" sz="1800" b="1" dirty="0" smtClean="0">
                        <a:solidFill>
                          <a:srgbClr val="000099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rgbClr val="00B0F0"/>
                    </a:solidFill>
                  </a:tcPr>
                </a:tc>
              </a:tr>
              <a:tr h="518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91434" marR="91434"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L="91434" marR="91434"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169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9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61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4" marR="91434" marT="45730" marB="4573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5786" y="3857628"/>
            <a:ext cx="8072494" cy="51077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จำนวนบุคลากรจำแนก</a:t>
            </a:r>
            <a:r>
              <a:rPr lang="th-TH" sz="2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ตามสห</a:t>
            </a:r>
            <a:r>
              <a:rPr lang="th-TH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สาขาวิชาชีพที่สำคัญ</a:t>
            </a: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/>
        </p:nvGraphicFramePr>
        <p:xfrm>
          <a:off x="714348" y="4500570"/>
          <a:ext cx="820896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110"/>
                <a:gridCol w="886068"/>
                <a:gridCol w="864101"/>
                <a:gridCol w="1008118"/>
                <a:gridCol w="936109"/>
                <a:gridCol w="1008118"/>
                <a:gridCol w="1056123"/>
                <a:gridCol w="888104"/>
                <a:gridCol w="936110"/>
              </a:tblGrid>
              <a:tr h="415288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แพทย์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ทันตแพทย์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เภสัชกร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นักเทคนิคการแพทย์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พยาบาลวิชาชีพ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นักกายภาพ บำบัด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นักวิชาการสาธารณสุข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นักรังสีการแพทย์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โภชนากร</a:t>
                      </a:r>
                      <a:endParaRPr lang="th-TH" sz="1200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70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dirty="0">
                        <a:solidFill>
                          <a:srgbClr val="0000F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946121" y="764704"/>
            <a:ext cx="1906266" cy="792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th-TH" altLang="ko-KR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ผู้อำนวยการโรงพยาบาลลอง</a:t>
            </a:r>
          </a:p>
        </p:txBody>
      </p:sp>
      <p:sp>
        <p:nvSpPr>
          <p:cNvPr id="9219" name="Rectangle 29"/>
          <p:cNvSpPr>
            <a:spLocks noChangeArrowheads="1"/>
          </p:cNvSpPr>
          <p:nvPr/>
        </p:nvSpPr>
        <p:spPr bwMode="auto">
          <a:xfrm>
            <a:off x="2500298" y="1857364"/>
            <a:ext cx="4535487" cy="64928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E1A8FA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th-TH" altLang="ko-KR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คณะกรรมการบริหาร/ทีมนำพัฒนาคุณภาพ</a:t>
            </a:r>
            <a:r>
              <a:rPr lang="en-US" altLang="ko-KR" sz="1600" b="1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 (QST)</a:t>
            </a: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507038" y="3970338"/>
            <a:ext cx="2565424" cy="1071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องค์กรวิชาชีพ</a:t>
            </a:r>
            <a:endParaRPr lang="en-US" altLang="ko-KR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องค์กรแพทย์</a:t>
            </a:r>
            <a:r>
              <a:rPr lang="th-TH" altLang="ko-KR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</a:t>
            </a:r>
            <a:endParaRPr lang="th-TH" altLang="ko-KR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defRPr/>
            </a:pP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องค์กรพยาบาล </a:t>
            </a: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NUR</a:t>
            </a: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ko-KR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213" y="2957513"/>
            <a:ext cx="2844800" cy="2027237"/>
          </a:xfrm>
          <a:prstGeom prst="roundRect">
            <a:avLst>
              <a:gd name="adj" fmla="val 12998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indent="3810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indent="0">
              <a:defRPr/>
            </a:pP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ศูนย์คุณภาพ</a:t>
            </a:r>
            <a:endParaRPr lang="en-US" altLang="ko-KR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Wingdings" pitchFamily="2" charset="2"/>
              <a:buChar char="Ø"/>
              <a:defRPr/>
            </a:pP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ทีมผู้ประสานงานคุณภาพ(</a:t>
            </a:r>
            <a:r>
              <a:rPr lang="en-US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Facilitator</a:t>
            </a: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altLang="ko-KR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Wingdings" pitchFamily="2" charset="2"/>
              <a:buChar char="Ø"/>
              <a:defRPr/>
            </a:pP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ทีมเยี่ยมสำรวจภายใน</a:t>
            </a:r>
            <a:endParaRPr lang="en-US" altLang="ko-KR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65113" indent="-265113">
              <a:buFont typeface="Wingdings" pitchFamily="2" charset="2"/>
              <a:buChar char="Ø"/>
              <a:defRPr/>
            </a:pPr>
            <a:r>
              <a:rPr lang="th-TH" altLang="ko-KR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ทีมเอกสารระบบคุณภาพ</a:t>
            </a:r>
            <a:endParaRPr lang="th-TH" altLang="ko-KR" sz="16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2" name="Straight Connector 75"/>
          <p:cNvSpPr>
            <a:spLocks noChangeShapeType="1"/>
          </p:cNvSpPr>
          <p:nvPr/>
        </p:nvSpPr>
        <p:spPr bwMode="auto">
          <a:xfrm>
            <a:off x="3529013" y="3403600"/>
            <a:ext cx="2497137" cy="7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3929058" y="3071810"/>
            <a:ext cx="1670050" cy="487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ทีมนำเฉพาะด้าน</a:t>
            </a:r>
            <a:endParaRPr lang="th-TH" altLang="ko-KR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83288" y="3054350"/>
            <a:ext cx="2017736" cy="776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ทีมพัฒนาคุณภาพระดับหน่วยงาน</a:t>
            </a:r>
            <a:r>
              <a:rPr lang="th-TH" altLang="ko-KR" sz="1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ULT</a:t>
            </a:r>
            <a:r>
              <a:rPr lang="th-TH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th-TH" altLang="ko-KR" sz="1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225" name="Line 3"/>
          <p:cNvSpPr>
            <a:spLocks noChangeShapeType="1"/>
          </p:cNvSpPr>
          <p:nvPr/>
        </p:nvSpPr>
        <p:spPr bwMode="auto">
          <a:xfrm>
            <a:off x="4784725" y="4586288"/>
            <a:ext cx="722313" cy="0"/>
          </a:xfrm>
          <a:prstGeom prst="line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6"/>
          <p:cNvSpPr>
            <a:spLocks noChangeArrowheads="1"/>
          </p:cNvSpPr>
          <p:nvPr/>
        </p:nvSpPr>
        <p:spPr bwMode="auto">
          <a:xfrm>
            <a:off x="2643174" y="5143512"/>
            <a:ext cx="4364056" cy="10795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HRM&amp;HRD / ICC / IM / RM / PCT/ MRS </a:t>
            </a:r>
          </a:p>
          <a:p>
            <a:pPr algn="ctr" eaLnBrk="0" hangingPunct="0">
              <a:defRPr/>
            </a:pPr>
            <a:r>
              <a:rPr lang="en-US" altLang="ko-KR" sz="1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 ENV / MIT /  PTC / EDU</a:t>
            </a:r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2457450" y="2706688"/>
            <a:ext cx="0" cy="27781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2484438" y="2708275"/>
            <a:ext cx="4464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4751388" y="1557338"/>
            <a:ext cx="0" cy="358775"/>
          </a:xfrm>
          <a:prstGeom prst="straightConnector1">
            <a:avLst/>
          </a:prstGeom>
          <a:ln w="28575">
            <a:solidFill>
              <a:srgbClr val="FFFFFF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>
            <a:off x="4768850" y="2598738"/>
            <a:ext cx="7938" cy="433387"/>
          </a:xfrm>
          <a:prstGeom prst="straightConnector1">
            <a:avLst/>
          </a:prstGeom>
          <a:ln w="28575">
            <a:solidFill>
              <a:srgbClr val="FFFFFF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4776788" y="3495675"/>
            <a:ext cx="14287" cy="16621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6948488" y="2708275"/>
            <a:ext cx="0" cy="2889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สี่เหลี่ยมผืนผ้ามุมมน 16"/>
          <p:cNvSpPr/>
          <p:nvPr/>
        </p:nvSpPr>
        <p:spPr>
          <a:xfrm>
            <a:off x="863588" y="0"/>
            <a:ext cx="7994692" cy="613053"/>
          </a:xfrm>
          <a:prstGeom prst="roundRect">
            <a:avLst>
              <a:gd name="adj" fmla="val 8060"/>
            </a:avLst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32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โครงสร้างองค์กร</a:t>
            </a:r>
            <a:r>
              <a:rPr lang="th-TH" sz="3200" b="1" dirty="0" smtClean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คุณภาพโรงพยาบาล</a:t>
            </a:r>
            <a:r>
              <a:rPr lang="th-TH" sz="32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a typeface="Tahoma" pitchFamily="34" charset="0"/>
                <a:cs typeface="Tahoma" pitchFamily="34" charset="0"/>
              </a:rPr>
              <a:t>ลอง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755576" y="304800"/>
            <a:ext cx="7855024" cy="1431925"/>
          </a:xfrm>
        </p:spPr>
        <p:txBody>
          <a:bodyPr/>
          <a:lstStyle/>
          <a:p>
            <a:r>
              <a:rPr lang="th-TH" dirty="0">
                <a:solidFill>
                  <a:srgbClr val="FFFF00"/>
                </a:solidFill>
                <a:cs typeface="Tahoma" pitchFamily="34" charset="0"/>
              </a:rPr>
              <a:t>ที่มาและความสำคัญของปัญหา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899592" y="1844824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	จากการวิเคราะห์ข้อมูลการ</a:t>
            </a:r>
            <a:r>
              <a:rPr lang="th-TH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ให้บริการดูแล</a:t>
            </a: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รักษาผู้</a:t>
            </a:r>
            <a:r>
              <a:rPr lang="th-TH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ติดเชื้อ</a:t>
            </a:r>
            <a:r>
              <a:rPr lang="th-TH" sz="2400" b="1" dirty="0" err="1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/ผู้ป่วย</a:t>
            </a:r>
            <a:r>
              <a:rPr lang="th-TH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เอดส์ </a:t>
            </a: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th-TH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คลินิก</a:t>
            </a:r>
            <a:r>
              <a:rPr lang="en-US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ARV</a:t>
            </a:r>
            <a:r>
              <a:rPr lang="th-TH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2555 -</a:t>
            </a: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2557 </a:t>
            </a:r>
            <a:r>
              <a:rPr lang="th-TH" sz="2400" b="1" dirty="0" smtClean="0">
                <a:solidFill>
                  <a:srgbClr val="FFFF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พบว่า</a:t>
            </a:r>
          </a:p>
          <a:p>
            <a:endParaRPr lang="th-TH" sz="800" b="1" dirty="0" smtClean="0">
              <a:solidFill>
                <a:srgbClr val="FFFF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ผู้ติดเชื้อ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/ผู้ป่วย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เอดส์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เพิ่มขึ้น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218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ราย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215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ราย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222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</a:t>
            </a:r>
          </a:p>
          <a:p>
            <a:pPr marL="0" indent="0">
              <a:buNone/>
            </a:pP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จำนวนการเสียชีวิตของ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ผู้ติดเชื้อ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ไอวี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/ผู้ป่วย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เอดส์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มีแนวโน้มเพิ่มขึ้นจาก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,3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ราย และ 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ราย </a:t>
            </a:r>
            <a:r>
              <a:rPr lang="th-TH" sz="1800" b="1" dirty="0">
                <a:latin typeface="Tahoma" pitchFamily="34" charset="0"/>
                <a:cs typeface="Tahoma" pitchFamily="34" charset="0"/>
              </a:rPr>
              <a:t>หนึ่งในสาเหตุการเสียชีวิตคือวัณ</a:t>
            </a:r>
            <a:r>
              <a:rPr lang="th-TH" sz="1800" b="1" dirty="0" smtClean="0">
                <a:latin typeface="Tahoma" pitchFamily="34" charset="0"/>
                <a:cs typeface="Tahoma" pitchFamily="34" charset="0"/>
              </a:rPr>
              <a:t>โรค</a:t>
            </a:r>
          </a:p>
          <a:p>
            <a:pPr marL="0" indent="0">
              <a:buNone/>
            </a:pP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กลุ่มที่ตรวจพบเชื้อ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วี  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ส่วนใหญ่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จะ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เป็นโรควัณโรคมาก่อนแล้วจึงตรวจพบการติดเชื้อ</a:t>
            </a:r>
            <a:r>
              <a:rPr lang="th-TH" sz="1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ไอ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วี </a:t>
            </a:r>
          </a:p>
          <a:p>
            <a:pPr marL="0" indent="0">
              <a:buNone/>
            </a:pPr>
            <a:endParaRPr lang="th-TH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th-TH" sz="1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ผู้ติดเชื้อ</a:t>
            </a:r>
            <a:r>
              <a:rPr lang="th-TH" sz="1800" b="1" dirty="0" err="1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1800" b="1" dirty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ไอวี/ผู้ป่วย</a:t>
            </a:r>
            <a:r>
              <a:rPr lang="th-TH" sz="1800" b="1" dirty="0" smtClean="0"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เอดส์เข้า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มา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รับ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บริการล่าช้า  มารับบริการเมื่อ</a:t>
            </a:r>
            <a:r>
              <a:rPr lang="th-TH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อาการเข้าสู่ระยะเอดส์เต็มขั้น </a:t>
            </a: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xmlns="" val="109970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450778"/>
              </p:ext>
            </p:extLst>
          </p:nvPr>
        </p:nvGraphicFramePr>
        <p:xfrm>
          <a:off x="928662" y="1785926"/>
          <a:ext cx="7858181" cy="44605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3470"/>
                <a:gridCol w="1071570"/>
                <a:gridCol w="1071570"/>
                <a:gridCol w="1071571"/>
              </a:tblGrid>
              <a:tr h="871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</a:t>
                      </a:r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8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7184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จำนวนผู้ติดเชื้อ</a:t>
                      </a: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225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รายใหม่10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221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รายใหม่4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229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รายใหม่</a:t>
                      </a:r>
                      <a:r>
                        <a:rPr lang="th-TH" sz="1800" b="1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394950">
                <a:tc>
                  <a:txBody>
                    <a:bodyPr/>
                    <a:lstStyle/>
                    <a:p>
                      <a:pPr marL="457200" indent="-457200">
                        <a:buNone/>
                      </a:pP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ผู้ติดเชื้อ</a:t>
                      </a:r>
                      <a:r>
                        <a:rPr lang="th-TH" sz="1800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ไอวีที่ขึ้นทะเบียนได้รับการตรวจคัดกรองวัณโรค 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รายใหม่ </a:t>
                      </a:r>
                      <a:r>
                        <a:rPr lang="en-US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CXR +</a:t>
                      </a: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ซักประวัติทุกราย</a:t>
                      </a:r>
                    </a:p>
                    <a:p>
                      <a:pPr marL="457200" indent="-457200">
                        <a:buFont typeface="Wingdings" pitchFamily="2" charset="2"/>
                        <a:buChar char="Ø"/>
                      </a:pP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รายเก่าซักประวัติ 2 ครั้ง / ปี หรือเมื่อมีอาการ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  <a:p>
                      <a:pPr algn="ctr"/>
                      <a:endParaRPr lang="th-TH" sz="18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(10)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(225)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  <a:p>
                      <a:pPr algn="ctr"/>
                      <a:endParaRPr lang="th-TH" sz="18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(4)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(221)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  <a:p>
                      <a:pPr algn="ctr"/>
                      <a:endParaRPr lang="th-TH" sz="18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(8)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(229)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68734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ผู้ติดเชื้อ</a:t>
                      </a:r>
                      <a:r>
                        <a:rPr lang="th-TH" sz="1800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เอช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ไอวีที่ขึ้นทะเบียนได้รับการตรวจคัดกรองวัณโรค และ 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พบว่าป่วยเป็น</a:t>
                      </a:r>
                    </a:p>
                    <a:p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วัณโรค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8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755576" y="714355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spc="50" dirty="0">
                <a:ln w="11430"/>
                <a:solidFill>
                  <a:srgbClr val="FFFF00"/>
                </a:solidFill>
                <a:cs typeface="Tahoma" pitchFamily="34" charset="0"/>
              </a:rPr>
              <a:t>การวัดผลและผลของการเปลี่ยนแปลง </a:t>
            </a:r>
            <a:endParaRPr lang="th-TH" sz="3600" b="1" dirty="0">
              <a:solidFill>
                <a:srgbClr val="FFFF00"/>
              </a:solidFill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95440" y="6396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cs typeface="Tahoma" pitchFamily="34" charset="0"/>
              </a:rPr>
              <a:t>ที่มา </a:t>
            </a:r>
            <a:r>
              <a:rPr lang="en-US" b="1" dirty="0">
                <a:cs typeface="Tahoma" pitchFamily="34" charset="0"/>
              </a:rPr>
              <a:t>:</a:t>
            </a:r>
            <a:r>
              <a:rPr lang="th-TH" b="1" dirty="0">
                <a:cs typeface="Tahoma" pitchFamily="34" charset="0"/>
              </a:rPr>
              <a:t>วิเคราะห์จากฐานข้อมูล </a:t>
            </a:r>
            <a:r>
              <a:rPr lang="en-US" b="1" dirty="0" smtClean="0">
                <a:cs typeface="Tahoma" pitchFamily="34" charset="0"/>
              </a:rPr>
              <a:t>NAP+</a:t>
            </a:r>
            <a:endParaRPr lang="th-TH" b="1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5908063"/>
              </p:ext>
            </p:extLst>
          </p:nvPr>
        </p:nvGraphicFramePr>
        <p:xfrm>
          <a:off x="961374" y="1916832"/>
          <a:ext cx="8001057" cy="38481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30847"/>
                <a:gridCol w="1247871"/>
                <a:gridCol w="1247871"/>
                <a:gridCol w="1174468"/>
              </a:tblGrid>
              <a:tr h="1028700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TB</a:t>
                      </a:r>
                      <a:endParaRPr lang="th-TH" sz="18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2555</a:t>
                      </a:r>
                    </a:p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  <a:r>
                        <a:rPr lang="th-TH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</a:t>
                      </a:r>
                      <a:endParaRPr lang="en-US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</a:t>
                      </a:r>
                    </a:p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การรักษาในปี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39688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 จำนวนผู้ป่วยวัณโรคที่ขึ้นทะเบียนการรักษาในปีได้รับการตรวจคัดกรอง</a:t>
                      </a:r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93.87%</a:t>
                      </a:r>
                      <a:endParaRPr lang="th-TH" sz="18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46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97.37%</a:t>
                      </a:r>
                      <a:endParaRPr lang="th-TH" sz="18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en-US" sz="18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8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811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lang="th-TH" sz="18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จำนวนผู้ป่วยวัณโรคที่ขึ้นทะเบียนการรักษาพบผลเลือด</a:t>
                      </a:r>
                      <a:r>
                        <a:rPr lang="th-TH" sz="1800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HIV Positive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8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คิดร้อยละต่อผู้ป่วยทั้งหมด)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16.3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63%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(1/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  <a:p>
                      <a:pPr algn="ctr"/>
                      <a:endParaRPr lang="th-TH" sz="18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9.8%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</a:t>
                      </a:r>
                      <a:r>
                        <a:rPr lang="th-TH" sz="1800" b="1" dirty="0" smtClean="0">
                          <a:solidFill>
                            <a:schemeClr val="bg2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sz="1800" b="1" dirty="0" smtClean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800" b="1" dirty="0">
                        <a:solidFill>
                          <a:schemeClr val="bg2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583662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cs typeface="Tahoma" pitchFamily="34" charset="0"/>
              </a:rPr>
              <a:t>ที่มา </a:t>
            </a:r>
            <a:r>
              <a:rPr lang="en-US" b="1" dirty="0" smtClean="0">
                <a:cs typeface="Tahoma" pitchFamily="34" charset="0"/>
              </a:rPr>
              <a:t>:</a:t>
            </a:r>
            <a:r>
              <a:rPr lang="th-TH" b="1" dirty="0" smtClean="0">
                <a:cs typeface="Tahoma" pitchFamily="34" charset="0"/>
              </a:rPr>
              <a:t>วิเคราะห์จากฐานข้อมูล </a:t>
            </a:r>
            <a:r>
              <a:rPr lang="en-US" b="1" dirty="0" smtClean="0">
                <a:cs typeface="Tahoma" pitchFamily="34" charset="0"/>
              </a:rPr>
              <a:t>TBCM </a:t>
            </a:r>
            <a:r>
              <a:rPr lang="th-TH" b="1" dirty="0" smtClean="0">
                <a:cs typeface="Tahoma" pitchFamily="34" charset="0"/>
              </a:rPr>
              <a:t>โรงพยาบาลลอง</a:t>
            </a:r>
            <a:endParaRPr lang="th-TH" b="1" dirty="0"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" y="692696"/>
            <a:ext cx="84439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</TotalTime>
  <Words>1127</Words>
  <Application>Microsoft Office PowerPoint</Application>
  <PresentationFormat>On-screen Show (4:3)</PresentationFormat>
  <Paragraphs>267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Shimmer</vt:lpstr>
      <vt:lpstr>การดูแลรักษาผู้ติดเชื้อเอชไอวีที่ป่วยเป็นวัณโรค</vt:lpstr>
      <vt:lpstr>แผนที่อำเภอลอง </vt:lpstr>
      <vt:lpstr> ประชากรในเขตพื้นที่รับผิดชอบ </vt:lpstr>
      <vt:lpstr>โรงพยาบาลลอง</vt:lpstr>
      <vt:lpstr>จำนวนบุคลากรทั้งหมด 180  คน</vt:lpstr>
      <vt:lpstr>Slide 6</vt:lpstr>
      <vt:lpstr>ที่มาและความสำคัญของปัญหา</vt:lpstr>
      <vt:lpstr>Slide 8</vt:lpstr>
      <vt:lpstr>Slide 9</vt:lpstr>
      <vt:lpstr>  </vt:lpstr>
      <vt:lpstr>   กระบวนการพัฒนาเพื่อให้ได้มาซึ่งคุณภาพ </vt:lpstr>
      <vt:lpstr>Slide 12</vt:lpstr>
      <vt:lpstr>บทเรียนที่ได้รับ</vt:lpstr>
      <vt:lpstr>ประเด็นการพัฒนาต่อเนื่อง</vt:lpstr>
      <vt:lpstr>ภาพกิจกรรม</vt:lpstr>
      <vt:lpstr>ภาพกิจกรรม</vt:lpstr>
    </vt:vector>
  </TitlesOfParts>
  <Company>iLLUSiON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จิตอาสาพัฒนาคุณภาพการดูแลรักษาผู้ติดเชื้อเอชไอวี/ผู้ป่วยเอดส์คลินิกวันฟ้าใหม่  โรงพยาบาลลอง จังหวัดแพร่ ปี 2555</dc:title>
  <dc:creator>CasperX</dc:creator>
  <cp:lastModifiedBy>Windows User</cp:lastModifiedBy>
  <cp:revision>225</cp:revision>
  <cp:lastPrinted>2014-09-05T01:32:08Z</cp:lastPrinted>
  <dcterms:created xsi:type="dcterms:W3CDTF">2012-08-28T01:54:10Z</dcterms:created>
  <dcterms:modified xsi:type="dcterms:W3CDTF">2015-05-31T10:27:33Z</dcterms:modified>
</cp:coreProperties>
</file>